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2" r:id="rId22"/>
    <p:sldId id="311" r:id="rId23"/>
    <p:sldId id="327" r:id="rId24"/>
    <p:sldId id="328" r:id="rId25"/>
    <p:sldId id="329" r:id="rId26"/>
    <p:sldId id="330" r:id="rId27"/>
    <p:sldId id="326" r:id="rId28"/>
    <p:sldId id="314" r:id="rId29"/>
    <p:sldId id="324" r:id="rId30"/>
    <p:sldId id="325" r:id="rId31"/>
    <p:sldId id="331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555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7225-89BB-4D4B-82E1-0F6615F0E0A7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783EF-B107-4A92-9FAC-656EF14C2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83EF-B107-4A92-9FAC-656EF14C21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3DE171-65BB-479D-BCED-58C696D7D46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B4CFAC-CACA-4C4A-9E7A-5440708E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7406640" cy="1472184"/>
          </a:xfrm>
        </p:spPr>
        <p:txBody>
          <a:bodyPr/>
          <a:lstStyle/>
          <a:p>
            <a:r>
              <a:rPr lang="en-US" dirty="0" smtClean="0"/>
              <a:t>Computer Integrated</a:t>
            </a:r>
            <a:br>
              <a:rPr lang="en-US" dirty="0" smtClean="0"/>
            </a:br>
            <a:r>
              <a:rPr lang="en-US" dirty="0" smtClean="0"/>
              <a:t>Manufacturing (CIM)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7543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AUTOMATED GUIDED VEHICLE SYSTEMS</a:t>
            </a:r>
          </a:p>
          <a:p>
            <a:r>
              <a:rPr lang="en-US" b="1" dirty="0" smtClean="0"/>
              <a:t>Instructor: Dr. Haris Aziz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3716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52400"/>
            <a:ext cx="77724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Automated Guided Pellet Trucks.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152400"/>
            <a:ext cx="749808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AGV Unit Load Carriers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7724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AGV unit load carriers are used to </a:t>
            </a:r>
            <a:r>
              <a:rPr lang="en-US" b="1" dirty="0" smtClean="0">
                <a:solidFill>
                  <a:srgbClr val="FF0000"/>
                </a:solidFill>
              </a:rPr>
              <a:t>move unit loads </a:t>
            </a:r>
            <a:r>
              <a:rPr lang="en-US" dirty="0" smtClean="0"/>
              <a:t>from one station to another. </a:t>
            </a:r>
          </a:p>
          <a:p>
            <a:pPr algn="just"/>
            <a:r>
              <a:rPr lang="en-US" dirty="0" smtClean="0"/>
              <a:t>They are often equipped for </a:t>
            </a:r>
            <a:r>
              <a:rPr lang="en-US" b="1" dirty="0" smtClean="0">
                <a:solidFill>
                  <a:srgbClr val="FF0000"/>
                </a:solidFill>
              </a:rPr>
              <a:t>automatic loading and unloading </a:t>
            </a:r>
            <a:r>
              <a:rPr lang="en-US" dirty="0" smtClean="0"/>
              <a:t>of pallets or tote pans by means of powered rollers, moving belts, mechanized lift platforms, or other devices built into the vehicle deck.</a:t>
            </a:r>
          </a:p>
          <a:p>
            <a:r>
              <a:rPr lang="en-US" b="1" u="sng" cap="all" dirty="0" smtClean="0">
                <a:solidFill>
                  <a:srgbClr val="FFC000"/>
                </a:solidFill>
              </a:rPr>
              <a:t>Variations</a:t>
            </a:r>
            <a:r>
              <a:rPr lang="en-US" dirty="0" smtClean="0"/>
              <a:t> of unit load carriers include </a:t>
            </a:r>
            <a:r>
              <a:rPr lang="en-US" b="1" dirty="0" smtClean="0">
                <a:solidFill>
                  <a:srgbClr val="FF0000"/>
                </a:solidFill>
              </a:rPr>
              <a:t>light load </a:t>
            </a:r>
            <a:r>
              <a:rPr lang="en-US" dirty="0" smtClean="0"/>
              <a:t>AGVs and </a:t>
            </a:r>
            <a:r>
              <a:rPr lang="en-US" b="1" dirty="0" smtClean="0">
                <a:solidFill>
                  <a:srgbClr val="FF0000"/>
                </a:solidFill>
              </a:rPr>
              <a:t>assembly line </a:t>
            </a:r>
            <a:r>
              <a:rPr lang="en-US" dirty="0" smtClean="0"/>
              <a:t>AGVs.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C000"/>
                </a:solidFill>
              </a:rPr>
              <a:t>light load AGV </a:t>
            </a:r>
            <a:r>
              <a:rPr lang="en-US" dirty="0" smtClean="0"/>
              <a:t>is a relatively small vehicle with corresponding light load capacity (typically </a:t>
            </a:r>
            <a:r>
              <a:rPr lang="en-US" b="1" dirty="0" smtClean="0">
                <a:solidFill>
                  <a:srgbClr val="FF0000"/>
                </a:solidFill>
              </a:rPr>
              <a:t>250 kg </a:t>
            </a:r>
            <a:r>
              <a:rPr lang="en-US" dirty="0" smtClean="0"/>
              <a:t>or less). </a:t>
            </a:r>
          </a:p>
          <a:p>
            <a:r>
              <a:rPr lang="en-US" dirty="0" smtClean="0"/>
              <a:t>It does not require the same large aisle width as a conventional AGV.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APPLICATION</a:t>
            </a:r>
          </a:p>
          <a:p>
            <a:pPr algn="just"/>
            <a:r>
              <a:rPr lang="en-US" dirty="0" smtClean="0"/>
              <a:t>Light load guided vehicles are designed to move small loads (single parts, small baskets or tote-pans of parts etc.) through plants of limited size engaged in light manufacturing.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4920" y="152400"/>
            <a:ext cx="749808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AGV Unit Load Carriers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An </a:t>
            </a:r>
            <a:r>
              <a:rPr lang="en-US" b="1" u="sng" dirty="0" smtClean="0">
                <a:solidFill>
                  <a:srgbClr val="FFC000"/>
                </a:solidFill>
              </a:rPr>
              <a:t>assembly line AGV </a:t>
            </a:r>
            <a:r>
              <a:rPr lang="en-US" dirty="0" smtClean="0"/>
              <a:t>is designed to carry a partially completed subassembly through a sequence of assembly workstations to build the product.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24200" y="3429000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4920" y="152400"/>
            <a:ext cx="749808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AGV Unit Load Carriers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Applications of AGVs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2668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Automated guided vehicle systems are used in a </a:t>
            </a:r>
            <a:r>
              <a:rPr lang="en-US" b="1" dirty="0" smtClean="0">
                <a:solidFill>
                  <a:srgbClr val="FF0000"/>
                </a:solidFill>
              </a:rPr>
              <a:t>growing number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variety</a:t>
            </a:r>
            <a:r>
              <a:rPr lang="en-US" dirty="0" smtClean="0"/>
              <a:t> of applications.</a:t>
            </a:r>
          </a:p>
          <a:p>
            <a:pPr algn="just"/>
            <a:r>
              <a:rPr lang="en-US" dirty="0" smtClean="0"/>
              <a:t>previously described applications.</a:t>
            </a:r>
          </a:p>
          <a:p>
            <a:pPr algn="just"/>
            <a:r>
              <a:rPr lang="en-US" dirty="0" smtClean="0"/>
              <a:t>An other application area is in </a:t>
            </a:r>
            <a:r>
              <a:rPr lang="en-US" b="1" dirty="0" smtClean="0">
                <a:solidFill>
                  <a:srgbClr val="FF0000"/>
                </a:solidFill>
              </a:rPr>
              <a:t>storage and distribution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Unit load carriers and pallet trucks are typically used in these applications, which involve movement of material in unit loads.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Applications of AGVs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applications often interface the AGVS with some other automated handling or storage system such as an </a:t>
            </a:r>
            <a:r>
              <a:rPr lang="en-US" b="1" dirty="0" smtClean="0">
                <a:solidFill>
                  <a:srgbClr val="FF0000"/>
                </a:solidFill>
              </a:rPr>
              <a:t>automated storage/retrieval system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in </a:t>
            </a:r>
            <a:r>
              <a:rPr lang="en-US" dirty="0" smtClean="0"/>
              <a:t>a distribution center. </a:t>
            </a:r>
          </a:p>
          <a:p>
            <a:pPr algn="just"/>
            <a:r>
              <a:rPr lang="en-US" dirty="0" smtClean="0"/>
              <a:t>The AGVS delivers incoming unit loads contained on pallets from the receiving dock to the AS/RS, which places the items into storage, and the </a:t>
            </a:r>
            <a:r>
              <a:rPr lang="en-US" i="1" dirty="0" smtClean="0"/>
              <a:t>AS/RS retrieves </a:t>
            </a:r>
            <a:r>
              <a:rPr lang="en-US" dirty="0" smtClean="0"/>
              <a:t>individual pallet loads from storage and transfers them to vehicles for delivery to the shipping dock.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9906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Applications of AGVs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334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Storage/distribution operations also include </a:t>
            </a:r>
            <a:r>
              <a:rPr lang="en-US" b="1" dirty="0" smtClean="0">
                <a:solidFill>
                  <a:srgbClr val="FF0000"/>
                </a:solidFill>
              </a:rPr>
              <a:t>light manufacturing and assembly </a:t>
            </a:r>
            <a:r>
              <a:rPr lang="en-US" dirty="0" smtClean="0"/>
              <a:t>plants in which work-in-process is stored in a central storage area and distributed to individual workstations for processing. </a:t>
            </a:r>
          </a:p>
          <a:p>
            <a:pPr algn="just"/>
            <a:r>
              <a:rPr lang="en-US" dirty="0" smtClean="0"/>
              <a:t>Electronics assembly is an example of these kinds of applications.</a:t>
            </a:r>
          </a:p>
          <a:p>
            <a:pPr algn="just"/>
            <a:r>
              <a:rPr lang="en-US" dirty="0" smtClean="0"/>
              <a:t>Components are "kitted'' at the storage area and delivered in tote pans or trays by the guided vehicles to the assembly workstations in the plant. </a:t>
            </a:r>
          </a:p>
          <a:p>
            <a:r>
              <a:rPr lang="en-US" dirty="0" smtClean="0"/>
              <a:t>Light load AGVs are the appropriate vehicles in these applications.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Assembly line Applications of AGVs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AGV systems are used in </a:t>
            </a:r>
            <a:r>
              <a:rPr lang="en-US" i="1" dirty="0" smtClean="0"/>
              <a:t>assembly line applications, based on a trend that began in </a:t>
            </a:r>
            <a:r>
              <a:rPr lang="en-US" dirty="0" smtClean="0"/>
              <a:t>Europe. </a:t>
            </a:r>
          </a:p>
          <a:p>
            <a:pPr algn="just"/>
            <a:r>
              <a:rPr lang="en-US" dirty="0" smtClean="0"/>
              <a:t>Unit load carriers and light load guided vehicles are used in these lines. </a:t>
            </a:r>
          </a:p>
          <a:p>
            <a:pPr algn="just"/>
            <a:r>
              <a:rPr lang="en-US" dirty="0" smtClean="0"/>
              <a:t>In the usual application, the </a:t>
            </a:r>
            <a:r>
              <a:rPr lang="en-US" b="1" dirty="0" smtClean="0">
                <a:solidFill>
                  <a:srgbClr val="FF0000"/>
                </a:solidFill>
              </a:rPr>
              <a:t>production rate is relatively low </a:t>
            </a:r>
            <a:r>
              <a:rPr lang="en-US" dirty="0" smtClean="0"/>
              <a:t>(the product spending perhaps 4-10 min per station), and there are several different product models made on the line, each requiring a different processing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790688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Workstations are generally arranged in </a:t>
            </a:r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r>
              <a:rPr lang="en-US" dirty="0" smtClean="0"/>
              <a:t> to allow the line to deal with differences in assembly cycle time for different products.</a:t>
            </a:r>
          </a:p>
          <a:p>
            <a:pPr algn="just"/>
            <a:r>
              <a:rPr lang="en-US" dirty="0" smtClean="0"/>
              <a:t>Between stations, components are kitted and placed on the vehicle for the assembly operations to be performed at the next station. </a:t>
            </a:r>
          </a:p>
          <a:p>
            <a:pPr algn="just"/>
            <a:r>
              <a:rPr lang="en-US" dirty="0" smtClean="0"/>
              <a:t>The assembly tasks are usually performed with the </a:t>
            </a:r>
            <a:r>
              <a:rPr lang="en-US" b="1" dirty="0" smtClean="0">
                <a:solidFill>
                  <a:srgbClr val="FF0000"/>
                </a:solidFill>
              </a:rPr>
              <a:t>work unit on-board </a:t>
            </a:r>
            <a:r>
              <a:rPr lang="en-US" dirty="0" smtClean="0"/>
              <a:t>the vehicle, thus avoiding the extra time required for unloading and reloading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9248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Assembly line Applications of AGVs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Application in FMS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4800600"/>
          </a:xfrm>
        </p:spPr>
        <p:txBody>
          <a:bodyPr/>
          <a:lstStyle/>
          <a:p>
            <a:pPr algn="just"/>
            <a:r>
              <a:rPr lang="en-US" dirty="0" smtClean="0"/>
              <a:t>Another application area for AGVs technology is </a:t>
            </a:r>
            <a:r>
              <a:rPr lang="en-US" i="1" dirty="0" smtClean="0"/>
              <a:t>flexible manufacturing systems (</a:t>
            </a:r>
            <a:r>
              <a:rPr lang="en-US" dirty="0" smtClean="0"/>
              <a:t>FMSs).</a:t>
            </a:r>
          </a:p>
          <a:p>
            <a:pPr algn="just"/>
            <a:r>
              <a:rPr lang="en-US" dirty="0" smtClean="0"/>
              <a:t>In the typical operation, starting work parts are placed onto pallet fixtures by human workers in a staging area, and the AGVs </a:t>
            </a:r>
            <a:r>
              <a:rPr lang="en-US" b="1" dirty="0" smtClean="0">
                <a:solidFill>
                  <a:srgbClr val="FF0000"/>
                </a:solidFill>
              </a:rPr>
              <a:t>deliver the parts to the individual workstations</a:t>
            </a:r>
            <a:r>
              <a:rPr lang="en-US" dirty="0" smtClean="0"/>
              <a:t> in the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AUTOMATED GUIDED VEHICLE SYSTEMS(AGVS)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/>
          <a:lstStyle/>
          <a:p>
            <a:pPr algn="just"/>
            <a:r>
              <a:rPr lang="en-US" dirty="0" smtClean="0"/>
              <a:t>AGVS is a material handling system that uses </a:t>
            </a:r>
            <a:r>
              <a:rPr lang="en-US" b="1" dirty="0" smtClean="0">
                <a:solidFill>
                  <a:srgbClr val="FF0000"/>
                </a:solidFill>
              </a:rPr>
              <a:t>independently operated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self-propelled</a:t>
            </a:r>
            <a:r>
              <a:rPr lang="en-US" dirty="0" smtClean="0"/>
              <a:t> vehicles guided along </a:t>
            </a:r>
            <a:r>
              <a:rPr lang="en-US" b="1" dirty="0" smtClean="0">
                <a:solidFill>
                  <a:srgbClr val="FF0000"/>
                </a:solidFill>
              </a:rPr>
              <a:t>defined pathways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vehicles are powered by on-board batteries that allow many hours of operation (8-16 hr is typical) between recharging.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Application in FMS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When the AGV arrives at the assigned station, the pallet is transferred from the vehicle platform to the station (such as the worktable of a machine tool) for processing. </a:t>
            </a:r>
          </a:p>
          <a:p>
            <a:r>
              <a:rPr lang="en-US" dirty="0" smtClean="0"/>
              <a:t>At the completion of processing, a vehicle returns to pick up the work and </a:t>
            </a:r>
            <a:r>
              <a:rPr lang="en-US" b="1" dirty="0" smtClean="0">
                <a:solidFill>
                  <a:srgbClr val="FF0000"/>
                </a:solidFill>
              </a:rPr>
              <a:t>transport it to the next assigned station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AGVS provides a versatile material handling system to complement the flexibility of the FMS.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219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Application in Hospitals &amp; Office Mails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866888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Other applications of automated guided vehicle systems include office mail delivery and hospital material transport. </a:t>
            </a:r>
          </a:p>
          <a:p>
            <a:pPr algn="just"/>
            <a:r>
              <a:rPr lang="en-US" dirty="0" smtClean="0"/>
              <a:t>Hospital guided vehicles transport </a:t>
            </a:r>
            <a:r>
              <a:rPr lang="en-US" b="1" dirty="0" smtClean="0">
                <a:solidFill>
                  <a:srgbClr val="FF0000"/>
                </a:solidFill>
              </a:rPr>
              <a:t>meal trays, linen, medical and laboratory supplies</a:t>
            </a:r>
            <a:r>
              <a:rPr lang="en-US" dirty="0" smtClean="0"/>
              <a:t>, and other materials between various departments in the building.</a:t>
            </a:r>
          </a:p>
          <a:p>
            <a:pPr algn="just"/>
            <a:r>
              <a:rPr lang="en-US" dirty="0" smtClean="0"/>
              <a:t>These transports typically require movement of vehicles </a:t>
            </a:r>
            <a:r>
              <a:rPr lang="en-US" b="1" dirty="0" smtClean="0">
                <a:solidFill>
                  <a:srgbClr val="FF0000"/>
                </a:solidFill>
              </a:rPr>
              <a:t>between different floors</a:t>
            </a:r>
            <a:r>
              <a:rPr lang="en-US" dirty="0" smtClean="0"/>
              <a:t> in the hospital, and hospital AGV systems have the capability to summon and use elevators for this 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52400"/>
            <a:ext cx="749808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AGVs interface with Robot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410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AGVS technology is still developing and the industry is continually working to design new systems to respond to new application requirements. </a:t>
            </a:r>
          </a:p>
          <a:p>
            <a:r>
              <a:rPr lang="en-US" sz="2400" dirty="0" smtClean="0"/>
              <a:t>An interesting example that combines two technologies involves the use of a </a:t>
            </a:r>
            <a:r>
              <a:rPr lang="en-US" sz="2400" b="1" dirty="0" smtClean="0">
                <a:solidFill>
                  <a:srgbClr val="FF0000"/>
                </a:solidFill>
              </a:rPr>
              <a:t>robotic manipulator mounted on an automated guided vehicle</a:t>
            </a:r>
            <a:r>
              <a:rPr lang="en-US" sz="2400" dirty="0" smtClean="0"/>
              <a:t> to provide a mobile robot for performing complex handling tasks at various locations in a plant. </a:t>
            </a:r>
          </a:p>
          <a:p>
            <a:r>
              <a:rPr lang="en-US" sz="2400" dirty="0" smtClean="0"/>
              <a:t>These robot-vehicles have potential </a:t>
            </a:r>
            <a:r>
              <a:rPr lang="en-US" sz="2400" b="1" u="sng" cap="al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applications</a:t>
            </a:r>
            <a:r>
              <a:rPr lang="en-US" sz="2400" dirty="0" smtClean="0"/>
              <a:t> in cleaning rooms &amp; in the semiconductor industry.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vehicle based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2" t="62501" r="10982" b="22916"/>
          <a:stretch/>
        </p:blipFill>
        <p:spPr>
          <a:xfrm>
            <a:off x="0" y="4343400"/>
            <a:ext cx="9062357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267" t="50001" r="33236" b="39582"/>
          <a:stretch/>
        </p:blipFill>
        <p:spPr>
          <a:xfrm>
            <a:off x="1905000" y="1600200"/>
            <a:ext cx="5867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Time per hour per vehicle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52083" r="37702" b="40625"/>
          <a:stretch/>
        </p:blipFill>
        <p:spPr>
          <a:xfrm>
            <a:off x="3276600" y="2057400"/>
            <a:ext cx="32004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61458" r="11933" b="19792"/>
          <a:stretch/>
        </p:blipFill>
        <p:spPr>
          <a:xfrm>
            <a:off x="-1" y="4509782"/>
            <a:ext cx="9144001" cy="15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delivery per vehicle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86" t="27083" r="38287" b="60417"/>
          <a:stretch/>
        </p:blipFill>
        <p:spPr>
          <a:xfrm>
            <a:off x="3505200" y="1700463"/>
            <a:ext cx="3098800" cy="195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60" t="76042" r="11933" b="11458"/>
          <a:stretch/>
        </p:blipFill>
        <p:spPr>
          <a:xfrm>
            <a:off x="19049" y="4499918"/>
            <a:ext cx="9124951" cy="9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r>
              <a:rPr lang="en-US" dirty="0" smtClean="0"/>
              <a:t>Required Work 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86" t="44792" r="38287" b="45833"/>
          <a:stretch/>
        </p:blipFill>
        <p:spPr>
          <a:xfrm>
            <a:off x="3505200" y="990600"/>
            <a:ext cx="3056467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45" t="55208" r="14276" b="40625"/>
          <a:stretch/>
        </p:blipFill>
        <p:spPr>
          <a:xfrm>
            <a:off x="0" y="2514600"/>
            <a:ext cx="8933688" cy="337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84393" y="32766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Number of Vehicles required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757" t="42708" r="38872" b="45834"/>
          <a:stretch/>
        </p:blipFill>
        <p:spPr>
          <a:xfrm>
            <a:off x="2273625" y="4419600"/>
            <a:ext cx="2450775" cy="168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1757" t="43750" r="39458" b="44792"/>
          <a:stretch/>
        </p:blipFill>
        <p:spPr>
          <a:xfrm>
            <a:off x="5713632" y="4419600"/>
            <a:ext cx="2058768" cy="15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9144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Example#01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171688" cy="5410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An automated guided vehicle system is being planned for a warehouse complex.  The AGVs will be a driverless train system, and each train will consist of the towing vehicle plus four pulled carts. The speed of the trains will be 160ft/min. Only the pulled carts carry loads. </a:t>
            </a:r>
          </a:p>
          <a:p>
            <a:pPr algn="just">
              <a:buNone/>
            </a:pPr>
            <a:r>
              <a:rPr lang="en-US" dirty="0" smtClean="0"/>
              <a:t>	The average loaded travel distance per delivery cycle is 2000 ft and empty travel distance is the same. Anticipated travel factor =0.95. The load handling time per train per delivery is expected to be 10 min, If the requirements on the AGVs are 25 cart loads/hr, determine the number of trains required. Assume </a:t>
            </a:r>
            <a:r>
              <a:rPr lang="en-US" i="1" dirty="0" smtClean="0"/>
              <a:t>A =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772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95400" y="2819400"/>
            <a:ext cx="7543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267200"/>
            <a:ext cx="7543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638800"/>
            <a:ext cx="7543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smtClean="0"/>
              <a:t>Example#02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dirty="0" smtClean="0"/>
              <a:t>	An AGVS has an average loaded travel distance per delivery = 400 ft. The average empty travel distance is not known. Required number of deliveries per hour = </a:t>
            </a:r>
            <a:r>
              <a:rPr lang="en-US" dirty="0" smtClean="0"/>
              <a:t>50</a:t>
            </a:r>
            <a:r>
              <a:rPr lang="en-US" dirty="0" smtClean="0"/>
              <a:t>. Load and unload times are each 0.6 min and the AGV speed = 125 ft/min. </a:t>
            </a:r>
          </a:p>
          <a:p>
            <a:pPr lvl="0" algn="just">
              <a:buNone/>
            </a:pPr>
            <a:r>
              <a:rPr lang="en-US" dirty="0" smtClean="0"/>
              <a:t>	Anticipated traffic factor = 0.85, availability = 0.95, and efficiency = 1.0. Develop an equation which relates the number of vehicles required to operate the system as a function of the average empty travel distance L</a:t>
            </a:r>
            <a:r>
              <a:rPr lang="en-US" baseline="-25000" dirty="0" smtClean="0"/>
              <a:t>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90688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 distinguishing feature of an AGVs compared to rail guided vehicle systems and most conveyor systems, is that the </a:t>
            </a:r>
            <a:r>
              <a:rPr lang="en-US" sz="2800" b="1" dirty="0" smtClean="0">
                <a:solidFill>
                  <a:srgbClr val="FF0000"/>
                </a:solidFill>
              </a:rPr>
              <a:t>pathways are unobtrusive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r>
              <a:rPr lang="en-US" sz="2800" b="1" u="sng" dirty="0" smtClean="0">
                <a:solidFill>
                  <a:srgbClr val="00B050"/>
                </a:solidFill>
              </a:rPr>
              <a:t>Application</a:t>
            </a:r>
            <a:r>
              <a:rPr lang="en-US" sz="2800" u="sng" dirty="0" smtClean="0"/>
              <a:t> </a:t>
            </a:r>
            <a:r>
              <a:rPr lang="en-US" sz="2800" dirty="0" smtClean="0"/>
              <a:t> </a:t>
            </a:r>
          </a:p>
          <a:p>
            <a:pPr lvl="1" algn="just"/>
            <a:r>
              <a:rPr lang="en-US" sz="2400" dirty="0" smtClean="0"/>
              <a:t>AGVs are appropriate where </a:t>
            </a:r>
            <a:r>
              <a:rPr lang="en-US" sz="2400" b="1" dirty="0" smtClean="0">
                <a:solidFill>
                  <a:srgbClr val="FF0000"/>
                </a:solidFill>
              </a:rPr>
              <a:t>different materials</a:t>
            </a:r>
            <a:r>
              <a:rPr lang="en-US" sz="2400" dirty="0" smtClean="0"/>
              <a:t> are removed from </a:t>
            </a:r>
            <a:r>
              <a:rPr lang="en-US" sz="2400" b="1" dirty="0" smtClean="0">
                <a:solidFill>
                  <a:srgbClr val="FF0000"/>
                </a:solidFill>
              </a:rPr>
              <a:t>various</a:t>
            </a:r>
            <a:r>
              <a:rPr lang="en-US" sz="2400" dirty="0" smtClean="0"/>
              <a:t> load points to various unload points.</a:t>
            </a:r>
          </a:p>
          <a:p>
            <a:pPr lvl="1" algn="just"/>
            <a:r>
              <a:rPr lang="en-US" sz="2400" dirty="0" smtClean="0"/>
              <a:t>AGVs are suitable for automating material handling in </a:t>
            </a:r>
            <a:r>
              <a:rPr lang="en-US" sz="2400" b="1" dirty="0" smtClean="0">
                <a:solidFill>
                  <a:srgbClr val="FF0000"/>
                </a:solidFill>
              </a:rPr>
              <a:t>batch</a:t>
            </a:r>
            <a:r>
              <a:rPr lang="en-US" sz="2400" dirty="0" smtClean="0"/>
              <a:t> production and </a:t>
            </a:r>
            <a:r>
              <a:rPr lang="en-US" sz="2400" b="1" dirty="0" smtClean="0">
                <a:solidFill>
                  <a:srgbClr val="FF0000"/>
                </a:solidFill>
              </a:rPr>
              <a:t>mixed model </a:t>
            </a:r>
            <a:r>
              <a:rPr lang="en-US" sz="2400" dirty="0" smtClean="0"/>
              <a:t>production.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AGVS (continued)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95400" y="2819400"/>
            <a:ext cx="7543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886200"/>
            <a:ext cx="7543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257800"/>
            <a:ext cx="7543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40293"/>
              </p:ext>
            </p:extLst>
          </p:nvPr>
        </p:nvGraphicFramePr>
        <p:xfrm>
          <a:off x="2819400" y="1371600"/>
          <a:ext cx="38862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0"/>
                <a:gridCol w="1943100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Problem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Group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10.3, 10.16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10.4, 10.15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10.5, 10.14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10.6, 10.13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10.7, 10.12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10.8, 10.11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10.9, 10.10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10.17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57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Assignment and Quiz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9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Vehicle Guidance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Three technologies that are used in commercial systems for vehicle guidance: </a:t>
            </a:r>
          </a:p>
          <a:p>
            <a:pPr marL="596646" indent="-514350">
              <a:buAutoNum type="arabicParenBoth"/>
            </a:pPr>
            <a:r>
              <a:rPr lang="en-US" dirty="0" smtClean="0"/>
              <a:t> imbedded guide wires,</a:t>
            </a:r>
          </a:p>
          <a:p>
            <a:pPr marL="596646" indent="-514350">
              <a:buNone/>
            </a:pPr>
            <a:r>
              <a:rPr lang="en-US" dirty="0" smtClean="0"/>
              <a:t>(2) paint strips,</a:t>
            </a:r>
          </a:p>
          <a:p>
            <a:pPr>
              <a:buNone/>
            </a:pPr>
            <a:r>
              <a:rPr lang="en-US" dirty="0" smtClean="0"/>
              <a:t>(3) self-guided vehicles.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Imbedded Guide Wires and Paint Strips.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wires are placed in a small channel cut into the surface of the floor.</a:t>
            </a:r>
          </a:p>
          <a:p>
            <a:r>
              <a:rPr lang="en-US" dirty="0" smtClean="0"/>
              <a:t>The channel is typically .3-12 mm  wide and 11-26 mm </a:t>
            </a:r>
            <a:r>
              <a:rPr lang="en-US" i="1" dirty="0" smtClean="0"/>
              <a:t>deep.</a:t>
            </a:r>
          </a:p>
          <a:p>
            <a:r>
              <a:rPr lang="en-US" dirty="0" smtClean="0"/>
              <a:t>The guide wire is connected to a frequency generator, which emits a low-voltage, low-current signal with a frequency in the range 1-15 kHz.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386" t="18373" r="15495" b="9337"/>
          <a:stretch>
            <a:fillRect/>
          </a:stretch>
        </p:blipFill>
        <p:spPr bwMode="auto">
          <a:xfrm>
            <a:off x="3124200" y="3352799"/>
            <a:ext cx="4889500" cy="33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7526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induces a magnetic field</a:t>
            </a:r>
          </a:p>
          <a:p>
            <a:r>
              <a:rPr lang="en-US" sz="2800" dirty="0" smtClean="0"/>
              <a:t>along the pathway that can be followed by sensors on-board each vehicle.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28600"/>
            <a:ext cx="749808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Imbedded Guide Wires and Paint Strips.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paint strips are used to define the pathway, the vehicle uses an optical sensor system capable of tracking the paint</a:t>
            </a:r>
          </a:p>
          <a:p>
            <a:r>
              <a:rPr lang="en-US" dirty="0" smtClean="0"/>
              <a:t>The strips can be taped, sprayed, or painted on the floor.</a:t>
            </a:r>
          </a:p>
          <a:p>
            <a:r>
              <a:rPr lang="en-US" dirty="0" smtClean="0"/>
              <a:t>Paint strip guidance is useful in environments where electrical noise renders the guide wire system unreliable or when the installation of guide wires in the floor surface is not practical.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28600"/>
            <a:ext cx="749808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Imbedded Guide Wires and Paint Strips.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Self-guided vehicles (SGVs)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SGVs operate without continuously defined pathways.</a:t>
            </a:r>
          </a:p>
          <a:p>
            <a:r>
              <a:rPr lang="en-US" dirty="0" smtClean="0"/>
              <a:t>use a combination of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dead reckoning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beacons</a:t>
            </a:r>
            <a:r>
              <a:rPr lang="en-US" dirty="0" smtClean="0"/>
              <a:t> located throughout the plant,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Dead reckoning refers to the capability of a vehicle to follow a given route in the absence of a defined pathway in the floor.</a:t>
            </a:r>
          </a:p>
          <a:p>
            <a:r>
              <a:rPr lang="en-US" dirty="0" smtClean="0"/>
              <a:t>Movement of the vehicle along the route is accomplished by computing the required number of wheel rotations in a sequence of specified steering angles.</a:t>
            </a:r>
          </a:p>
          <a:p>
            <a:r>
              <a:rPr lang="en-US" dirty="0" smtClean="0"/>
              <a:t>The computations are performed by the vehicle's on-board computer. </a:t>
            </a:r>
          </a:p>
          <a:p>
            <a:r>
              <a:rPr lang="en-US" dirty="0" smtClean="0"/>
              <a:t>positioning accuracy of dead reckoning decreases with increasing distance.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Self-guided vehicles (SGVs)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84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location of the self-guided vehicle is periodically verified by comparing the calculated position with one or more known positions.</a:t>
            </a:r>
          </a:p>
          <a:p>
            <a:r>
              <a:rPr lang="en-US" dirty="0" smtClean="0"/>
              <a:t> These known positions are established using beacons located strategically throughout the plant.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Self-guided vehicles (SGVs)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Vehicle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Control.</a:t>
            </a:r>
          </a:p>
          <a:p>
            <a:pPr lvl="1"/>
            <a:r>
              <a:rPr lang="en-US" dirty="0" smtClean="0"/>
              <a:t>On board Vehicle Sensing</a:t>
            </a:r>
          </a:p>
          <a:p>
            <a:pPr lvl="1"/>
            <a:r>
              <a:rPr lang="en-US" dirty="0" smtClean="0"/>
              <a:t>Zonal Control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Vehicle Dispatching.</a:t>
            </a:r>
          </a:p>
          <a:p>
            <a:r>
              <a:rPr lang="en-US" dirty="0" smtClean="0"/>
              <a:t>Remote call station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542" t="48438" r="9517" b="25000"/>
          <a:stretch>
            <a:fillRect/>
          </a:stretch>
        </p:blipFill>
        <p:spPr bwMode="auto">
          <a:xfrm>
            <a:off x="1600200" y="3048000"/>
            <a:ext cx="693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14488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first AGV was developed in 1954 by A.M. </a:t>
            </a:r>
            <a:r>
              <a:rPr lang="en-US" dirty="0" err="1" smtClean="0"/>
              <a:t>Barret</a:t>
            </a:r>
            <a:r>
              <a:rPr lang="en-US" dirty="0" smtClean="0"/>
              <a:t>, who used an overhead wire to guide a modified towing truck pulling a trailer in grocery ware house.</a:t>
            </a:r>
          </a:p>
          <a:p>
            <a:pPr algn="just"/>
            <a:r>
              <a:rPr lang="en-US" dirty="0" smtClean="0"/>
              <a:t>Commercial AGVs were subsequently introduced by </a:t>
            </a:r>
            <a:r>
              <a:rPr lang="en-US" dirty="0" err="1" smtClean="0"/>
              <a:t>Barret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Around 1973, Volvo the Swedish car maker developed AGVs to serve as assemblies platforms for moving cars bodies through its final assembly plants.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086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Historical Note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smtClean="0"/>
              <a:t>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inherent safety feature of an AGV is that its traveling speed is slower than the normal walking pace of a. human.</a:t>
            </a:r>
          </a:p>
          <a:p>
            <a:r>
              <a:rPr lang="en-US" sz="2400" dirty="0" smtClean="0"/>
              <a:t>automatic stopping of the vehicle if it strays more than a short distance, typically 50-150 mm</a:t>
            </a:r>
          </a:p>
          <a:p>
            <a:r>
              <a:rPr lang="en-US" sz="2400" dirty="0" smtClean="0"/>
              <a:t>vehicles are programmed either to stop when an obstacle is sensed ahead or to slow down.</a:t>
            </a:r>
          </a:p>
          <a:p>
            <a:r>
              <a:rPr lang="en-US" sz="2400" dirty="0" smtClean="0"/>
              <a:t>When the safety bumper makes contact with an object, the vehicle is programmed to brake immediately.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219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Types of AGVs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562088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Automated guided vehicles can be divided into the following three categories: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Driverless</a:t>
            </a:r>
            <a:r>
              <a:rPr lang="en-US" dirty="0" smtClean="0"/>
              <a:t> Trains.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Pallet</a:t>
            </a:r>
            <a:r>
              <a:rPr lang="en-US" dirty="0" smtClean="0"/>
              <a:t> Trucks.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Unit Load </a:t>
            </a:r>
            <a:r>
              <a:rPr lang="en-US" dirty="0" smtClean="0"/>
              <a:t>Careers.</a:t>
            </a:r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52400"/>
            <a:ext cx="7498080" cy="99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Driverless trains.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driverless train consists of a </a:t>
            </a:r>
            <a:r>
              <a:rPr lang="en-US" b="1" dirty="0" smtClean="0">
                <a:solidFill>
                  <a:srgbClr val="FF0000"/>
                </a:solidFill>
              </a:rPr>
              <a:t>towing vehicle </a:t>
            </a:r>
            <a:r>
              <a:rPr lang="en-US" dirty="0" smtClean="0"/>
              <a:t>(which is the AGV) that pulls one or more </a:t>
            </a:r>
            <a:r>
              <a:rPr lang="en-US" b="1" dirty="0" smtClean="0">
                <a:solidFill>
                  <a:srgbClr val="FF0000"/>
                </a:solidFill>
              </a:rPr>
              <a:t>trailers</a:t>
            </a:r>
            <a:r>
              <a:rPr lang="en-US" dirty="0" smtClean="0"/>
              <a:t> to form a train</a:t>
            </a:r>
          </a:p>
          <a:p>
            <a:pPr algn="just"/>
            <a:r>
              <a:rPr lang="en-US" dirty="0" smtClean="0"/>
              <a:t>It was the first type of AGVS to be introduced and is still widely used today.</a:t>
            </a:r>
          </a:p>
          <a:p>
            <a:pPr algn="just"/>
            <a:r>
              <a:rPr lang="en-US" dirty="0" smtClean="0"/>
              <a:t>A common </a:t>
            </a:r>
            <a:r>
              <a:rPr lang="en-US" b="1" u="sng" cap="all" dirty="0" smtClean="0">
                <a:solidFill>
                  <a:srgbClr val="00B0F0"/>
                </a:solidFill>
              </a:rPr>
              <a:t>application</a:t>
            </a:r>
            <a:r>
              <a:rPr lang="en-US" dirty="0" smtClean="0"/>
              <a:t> is moving </a:t>
            </a:r>
            <a:r>
              <a:rPr lang="en-US" b="1" dirty="0" smtClean="0">
                <a:solidFill>
                  <a:srgbClr val="FF0000"/>
                </a:solidFill>
              </a:rPr>
              <a:t>heavy payloads</a:t>
            </a:r>
            <a:r>
              <a:rPr lang="en-US" dirty="0" smtClean="0"/>
              <a:t> over </a:t>
            </a:r>
            <a:r>
              <a:rPr lang="en-US" b="1" dirty="0" smtClean="0">
                <a:solidFill>
                  <a:srgbClr val="FF0000"/>
                </a:solidFill>
              </a:rPr>
              <a:t>large distances</a:t>
            </a:r>
            <a:r>
              <a:rPr lang="en-US" dirty="0" smtClean="0"/>
              <a:t> in warehouses or factories with or without intermediate pickup and drop-off points along the route.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Trains consisting of five to ten trailers is an efficient transport system.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7498080" cy="99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Driverless trains.</a:t>
            </a:r>
            <a:endParaRPr lang="en-US" b="1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2514600"/>
            <a:ext cx="6934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72400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Automated Guided Pellet Trucks.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Automated guided pellet trucks are used to move </a:t>
            </a:r>
            <a:r>
              <a:rPr lang="en-US" sz="2400" b="1" dirty="0" smtClean="0">
                <a:solidFill>
                  <a:srgbClr val="FF0000"/>
                </a:solidFill>
              </a:rPr>
              <a:t>palletized loads</a:t>
            </a:r>
            <a:r>
              <a:rPr lang="en-US" sz="2400" dirty="0" smtClean="0"/>
              <a:t> along predetermined routes.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In the typical </a:t>
            </a:r>
            <a:r>
              <a:rPr lang="en-US" sz="2400" b="1" u="sng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application</a:t>
            </a:r>
            <a:r>
              <a:rPr lang="en-US" sz="2400" dirty="0" smtClean="0"/>
              <a:t>, the vehicle is backed into the loaded pallet by a human worker who steers the truck and uses its forks to elevate the load slightly.</a:t>
            </a:r>
          </a:p>
          <a:p>
            <a:pPr algn="just"/>
            <a:r>
              <a:rPr lang="en-US" sz="2400" dirty="0" smtClean="0"/>
              <a:t>Then the worker drives the pallet truck to the guide path, programs its destination, and the vehicle proceeds automatically to the destination for unloading.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077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capacity</a:t>
            </a:r>
            <a:r>
              <a:rPr lang="en-US" sz="2800" dirty="0" smtClean="0"/>
              <a:t> of an AGVs pallet truck ranges up to </a:t>
            </a:r>
            <a:r>
              <a:rPr lang="en-US" sz="2800" b="1" dirty="0" smtClean="0">
                <a:solidFill>
                  <a:srgbClr val="FF0000"/>
                </a:solidFill>
              </a:rPr>
              <a:t>several thousand kilograms</a:t>
            </a:r>
            <a:r>
              <a:rPr lang="en-US" sz="2800" dirty="0" smtClean="0"/>
              <a:t>, and some trucks are capable of </a:t>
            </a:r>
            <a:r>
              <a:rPr lang="en-US" sz="2800" b="1" dirty="0" smtClean="0">
                <a:solidFill>
                  <a:srgbClr val="FF0000"/>
                </a:solidFill>
              </a:rPr>
              <a:t>handling two pallets </a:t>
            </a:r>
            <a:r>
              <a:rPr lang="en-US" sz="2800" dirty="0" smtClean="0"/>
              <a:t>rather than one. </a:t>
            </a:r>
          </a:p>
          <a:p>
            <a:r>
              <a:rPr lang="en-US" sz="2800" dirty="0" smtClean="0"/>
              <a:t>A more recent introduction related to the pallet truck is the </a:t>
            </a:r>
            <a:r>
              <a:rPr lang="en-US" sz="2800" b="1" dirty="0" smtClean="0">
                <a:solidFill>
                  <a:srgbClr val="FF0000"/>
                </a:solidFill>
              </a:rPr>
              <a:t>fork lift AGV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This vehicle can achieve significant </a:t>
            </a:r>
            <a:r>
              <a:rPr lang="en-US" sz="2800" b="1" dirty="0" smtClean="0">
                <a:solidFill>
                  <a:srgbClr val="FF0000"/>
                </a:solidFill>
              </a:rPr>
              <a:t>vertical movement </a:t>
            </a:r>
            <a:r>
              <a:rPr lang="en-US" sz="2800" dirty="0" smtClean="0"/>
              <a:t>of its forks to reach loads on racks and shelves.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152400"/>
            <a:ext cx="77724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Automated Guided Pellet Trucks.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875</TotalTime>
  <Words>1718</Words>
  <Application>Microsoft Office PowerPoint</Application>
  <PresentationFormat>On-screen Show (4:3)</PresentationFormat>
  <Paragraphs>157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Gill Sans MT</vt:lpstr>
      <vt:lpstr>Verdana</vt:lpstr>
      <vt:lpstr>Wingdings 2</vt:lpstr>
      <vt:lpstr>Solstice</vt:lpstr>
      <vt:lpstr>Computer Integrated Manufacturing (CIM)</vt:lpstr>
      <vt:lpstr>AUTOMATED GUIDED VEHICLE SYSTEMS(AGVS)</vt:lpstr>
      <vt:lpstr>AGVS (continued)</vt:lpstr>
      <vt:lpstr>Historical Note</vt:lpstr>
      <vt:lpstr>Types of AGVs</vt:lpstr>
      <vt:lpstr>Driverless trains.</vt:lpstr>
      <vt:lpstr>Driverless trains.</vt:lpstr>
      <vt:lpstr>Automated Guided Pellet Trucks.</vt:lpstr>
      <vt:lpstr>PowerPoint Presentation</vt:lpstr>
      <vt:lpstr>PowerPoint Presentation</vt:lpstr>
      <vt:lpstr>AGV Unit Load Carriers</vt:lpstr>
      <vt:lpstr>AGV Unit Load Carriers</vt:lpstr>
      <vt:lpstr>AGV Unit Load Carriers</vt:lpstr>
      <vt:lpstr>Applications of AGVs</vt:lpstr>
      <vt:lpstr>Applications of AGVs</vt:lpstr>
      <vt:lpstr>Applications of AGVs</vt:lpstr>
      <vt:lpstr>Assembly line Applications of AGVs</vt:lpstr>
      <vt:lpstr>Assembly line Applications of AGVs</vt:lpstr>
      <vt:lpstr>Application in FMS</vt:lpstr>
      <vt:lpstr>Application in FMS</vt:lpstr>
      <vt:lpstr>Application in Hospitals &amp; Office Mails</vt:lpstr>
      <vt:lpstr>AGVs interface with Robot</vt:lpstr>
      <vt:lpstr>Analysis of vehicle based system</vt:lpstr>
      <vt:lpstr>Available Time per hour per vehicle</vt:lpstr>
      <vt:lpstr>Rate of delivery per vehicle</vt:lpstr>
      <vt:lpstr>Required Work Load</vt:lpstr>
      <vt:lpstr>Example#01</vt:lpstr>
      <vt:lpstr>Solution</vt:lpstr>
      <vt:lpstr>Example#02</vt:lpstr>
      <vt:lpstr>Solution</vt:lpstr>
      <vt:lpstr>PowerPoint Presentation</vt:lpstr>
      <vt:lpstr>Vehicle Guidance Technology</vt:lpstr>
      <vt:lpstr>Imbedded Guide Wires and Paint Strips.</vt:lpstr>
      <vt:lpstr>PowerPoint Presentation</vt:lpstr>
      <vt:lpstr>PowerPoint Presentation</vt:lpstr>
      <vt:lpstr>Self-guided vehicles (SGVs)</vt:lpstr>
      <vt:lpstr>Self-guided vehicles (SGVs)</vt:lpstr>
      <vt:lpstr>Self-guided vehicles (SGVs)</vt:lpstr>
      <vt:lpstr>Vehicle Management</vt:lpstr>
      <vt:lpstr>Safety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Integrated Manufacturing (CIM)</dc:title>
  <dc:creator>Acer</dc:creator>
  <cp:lastModifiedBy>haris aziz</cp:lastModifiedBy>
  <cp:revision>116</cp:revision>
  <dcterms:created xsi:type="dcterms:W3CDTF">2014-02-11T15:08:21Z</dcterms:created>
  <dcterms:modified xsi:type="dcterms:W3CDTF">2015-04-15T10:28:28Z</dcterms:modified>
</cp:coreProperties>
</file>